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303" r:id="rId2"/>
    <p:sldId id="304" r:id="rId3"/>
    <p:sldId id="301" r:id="rId4"/>
    <p:sldId id="566" r:id="rId5"/>
    <p:sldId id="567" r:id="rId6"/>
    <p:sldId id="569" r:id="rId7"/>
    <p:sldId id="570" r:id="rId8"/>
    <p:sldId id="571" r:id="rId9"/>
    <p:sldId id="565" r:id="rId10"/>
    <p:sldId id="568" r:id="rId11"/>
    <p:sldId id="572" r:id="rId12"/>
    <p:sldId id="573" r:id="rId13"/>
    <p:sldId id="551" r:id="rId14"/>
    <p:sldId id="576" r:id="rId15"/>
    <p:sldId id="577" r:id="rId16"/>
    <p:sldId id="578" r:id="rId17"/>
    <p:sldId id="579" r:id="rId18"/>
    <p:sldId id="580" r:id="rId19"/>
    <p:sldId id="581" r:id="rId2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5"/>
    <p:restoredTop sz="75374"/>
  </p:normalViewPr>
  <p:slideViewPr>
    <p:cSldViewPr snapToGrid="0" snapToObjects="1">
      <p:cViewPr varScale="1">
        <p:scale>
          <a:sx n="95" d="100"/>
          <a:sy n="95" d="100"/>
        </p:scale>
        <p:origin x="912"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8/15/22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8/15/22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Start 11:02 AM</a:t>
            </a:r>
          </a:p>
          <a:p>
            <a:endParaRPr lang="en-US" dirty="0">
              <a:sym typeface="Wingdings" pitchFamily="2" charset="2"/>
            </a:endParaRPr>
          </a:p>
          <a:p>
            <a:r>
              <a:rPr lang="en-US" dirty="0">
                <a:sym typeface="Wingdings" pitchFamily="2" charset="2"/>
              </a:rPr>
              <a:t>Hello and welcome to the R/Medicine pre-conference workshop Intro to R for Clinical Data!</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make heavy use of the Non-verbal feedback functionality of Zoom. At various points, I will ask you to click "Yes" to let me know I can keep going. What I mean by that is to click the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41119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Chat window as the primary communication tool, primarily to get help if you get stuck with a technical issue. Please note that the presenter can't present and monitor the chat at the same time, so please don't send me private messages. Instead, post to Everyone, briefly describing the problem you have, and you will be helped by one of our </a:t>
            </a:r>
            <a:r>
              <a:rPr lang="en-US" dirty="0" err="1"/>
              <a:t>TAs.</a:t>
            </a:r>
            <a:endParaRPr lang="en-US" dirty="0"/>
          </a:p>
          <a:p>
            <a:endParaRPr lang="en-US" dirty="0"/>
          </a:p>
          <a:p>
            <a:r>
              <a:rPr lang="en-US" dirty="0"/>
              <a:t>I also want to set expectations for help here. We have more than 100 participants today, and so please only ask for help if you need technical assistance with Zoom or the training environment. If you have a question about the material, we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11400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94127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engines of knowledge generation are visualization and modeling. Finally, you need to communicate your results. W</a:t>
            </a:r>
          </a:p>
          <a:p>
            <a:endParaRPr lang="en-US" dirty="0"/>
          </a:p>
          <a:p>
            <a:r>
              <a:rPr lang="en-US" dirty="0"/>
              <a:t>We will introduce the basics of all of these steps today, with the </a:t>
            </a:r>
            <a:r>
              <a:rPr lang="en-US" dirty="0" err="1"/>
              <a:t>expection</a:t>
            </a:r>
            <a:r>
              <a:rPr lang="en-US" dirty="0"/>
              <a:t> of modeling, which is the focus of Alison Hill's 201 level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09673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You will work in a training environment on the web that we specifically set up for this course. </a:t>
            </a:r>
          </a:p>
          <a:p>
            <a:endParaRPr lang="en-US" dirty="0"/>
          </a:p>
          <a:p>
            <a:r>
              <a:rPr lang="en-US" dirty="0"/>
              <a:t>It's important to note that these exercises are timed. It's not essential that you finish each exercise, but it's essential that you try. When the time is up, we ask that everyone stop working and return to the main session.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we have a strict no harassment policy: this includes abusive, offensive, or degrading language, in writing or voice</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for full </a:t>
            </a:r>
            <a:r>
              <a:rPr lang="en-US" sz="1200" b="0" i="0" u="none" strike="noStrike" kern="1200" dirty="0" err="1">
                <a:solidFill>
                  <a:schemeClr val="tx1"/>
                </a:solidFill>
                <a:effectLst/>
                <a:latin typeface="+mn-lt"/>
                <a:ea typeface="+mn-ea"/>
                <a:cs typeface="+mn-cs"/>
              </a:rPr>
              <a:t>CoC</a:t>
            </a:r>
            <a:r>
              <a:rPr lang="en-US" sz="1200" b="0" i="0" u="none" strike="noStrike" kern="1200" dirty="0">
                <a:solidFill>
                  <a:schemeClr val="tx1"/>
                </a:solidFill>
                <a:effectLst/>
                <a:latin typeface="+mn-lt"/>
                <a:ea typeface="+mn-ea"/>
                <a:cs typeface="+mn-cs"/>
              </a:rPr>
              <a:t> please take a look at the main website About &gt; Code of Conduct </a:t>
            </a:r>
            <a:r>
              <a:rPr lang="en-US" sz="1200" b="0" i="0" u="sng" strike="noStrike" kern="1200" dirty="0">
                <a:solidFill>
                  <a:schemeClr val="tx1"/>
                </a:solidFill>
                <a:effectLst/>
                <a:latin typeface="+mn-lt"/>
                <a:ea typeface="+mn-ea"/>
                <a:cs typeface="+mn-cs"/>
                <a:hlinkClick r:id="rId3"/>
              </a:rPr>
              <a:t>https://events.linuxfoundation.org/r-medicine/attend/code-of-conduct/</a:t>
            </a:r>
            <a:endParaRPr lang="en-US" sz="1200" b="0" i="0" u="none" strike="noStrike" kern="1200" dirty="0">
              <a:solidFill>
                <a:schemeClr val="tx1"/>
              </a:solidFill>
              <a:effectLst/>
              <a:latin typeface="+mn-lt"/>
              <a:ea typeface="+mn-ea"/>
              <a:cs typeface="+mn-cs"/>
            </a:endParaRPr>
          </a:p>
          <a:p>
            <a:endParaRPr lang="en-US" dirty="0"/>
          </a:p>
          <a:p>
            <a:r>
              <a:rPr lang="en-US" dirty="0"/>
              <a:t>** Also, to respect the privacy of participants, we don’t allow screenshots, recordings, or photographs.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find that you violate the code of conduct you may be removed from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 will start by introducing themselves, and then “pass the baton” to the next person, who will then also “pass the baton” to the next person, and so on.</a:t>
            </a:r>
          </a:p>
          <a:p>
            <a:endParaRPr lang="en-US" dirty="0"/>
          </a:p>
          <a:p>
            <a:r>
              <a:rPr lang="en-US" dirty="0"/>
              <a:t>For this exercise, we encourage you to turn on your microphone and camera, if you’re comfortable.</a:t>
            </a:r>
          </a:p>
          <a:p>
            <a:endParaRPr lang="en-US" dirty="0"/>
          </a:p>
          <a:p>
            <a:r>
              <a:rPr lang="en-US" dirty="0"/>
              <a:t>At the 10 min mark, we’ll bring everyone back into the main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39380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engines of knowledge generation are visualization and modeling. Finally, you need to communicate your results. W</a:t>
            </a:r>
          </a:p>
          <a:p>
            <a:endParaRPr lang="en-US" dirty="0"/>
          </a:p>
          <a:p>
            <a:r>
              <a:rPr lang="en-US" dirty="0"/>
              <a:t>We will introduce the basics of all of these steps today, with the </a:t>
            </a:r>
            <a:r>
              <a:rPr lang="en-US" dirty="0" err="1"/>
              <a:t>expection</a:t>
            </a:r>
            <a:r>
              <a:rPr lang="en-US" dirty="0"/>
              <a:t> of modeling, which is the focus of Alison Hill's 201 level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93835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dialing in from Philadelphia. I'm the Chair of R/Medicine 2020 Organizing Committee and am leading this workshop. I am an Assistant Professor of Pathology and Laboratory Medicine at the Children’s Hospital of Philadelphia. </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993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10+</a:t>
            </a:r>
            <a:r>
              <a:rPr lang="en-US" baseline="0" dirty="0"/>
              <a:t> years, and I’m an RStudio Certified trainer.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have taught R to physicians and other healthcare workers at the Harvard Massachusetts General Hospital, at the University of Pennsylvania, and at various conferences, both online and offline. </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8942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joined today by two co-instructors. Joe Rudolf is an Assistant Professor of Pathology at the University of Utah. </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092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Patrick Mathias. …</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57578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fortunate to have a large number of TAs to help with the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8520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4041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part of the workshop will be webinar style, with everyone in one big session, and participants will be muted and cameras off. We are recording the main session for replay.</a:t>
            </a:r>
          </a:p>
          <a:p>
            <a:endParaRPr lang="en-US" dirty="0"/>
          </a:p>
          <a:p>
            <a:r>
              <a:rPr lang="en-US" dirty="0"/>
              <a:t>We will have two breakout sessions that will each be led by one of the </a:t>
            </a:r>
            <a:r>
              <a:rPr lang="en-US" dirty="0" err="1"/>
              <a:t>TAs.</a:t>
            </a:r>
            <a:r>
              <a:rPr lang="en-US" dirty="0"/>
              <a:t> For the breakouts, we encourage you to participate by turning on your microphone. We also encourage you to turn on your camera, if your are comfortable, but that's completely up to you. We won't record breakout sessions.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82528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Participants and Chat window, and place those windows somewhere you can see, if necessary by making your main Zoom window a little smaller.</a:t>
            </a:r>
          </a:p>
          <a:p>
            <a:endParaRPr lang="en-US" dirty="0"/>
          </a:p>
          <a:p>
            <a:r>
              <a:rPr lang="en-US" dirty="0"/>
              <a:t>** </a:t>
            </a:r>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7136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 Id="rId9"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Welcome to R/Medicine 101:</a:t>
            </a:r>
            <a:br>
              <a:rPr lang="en-US" sz="4400" b="1" dirty="0"/>
            </a:br>
            <a:r>
              <a:rPr lang="en-US" sz="4400" b="1" dirty="0"/>
              <a:t>Intro to R for Clinical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Tree>
    <p:extLst>
      <p:ext uri="{BB962C8B-B14F-4D97-AF65-F5344CB8AC3E}">
        <p14:creationId xmlns:p14="http://schemas.microsoft.com/office/powerpoint/2010/main" val="64761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123037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location (city, country) in the Chat window.</a:t>
            </a:r>
          </a:p>
        </p:txBody>
      </p:sp>
    </p:spTree>
    <p:extLst>
      <p:ext uri="{BB962C8B-B14F-4D97-AF65-F5344CB8AC3E}">
        <p14:creationId xmlns:p14="http://schemas.microsoft.com/office/powerpoint/2010/main" val="3748149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Course</a:t>
            </a:r>
          </a:p>
        </p:txBody>
      </p:sp>
    </p:spTree>
    <p:extLst>
      <p:ext uri="{BB962C8B-B14F-4D97-AF65-F5344CB8AC3E}">
        <p14:creationId xmlns:p14="http://schemas.microsoft.com/office/powerpoint/2010/main" val="289846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pic>
        <p:nvPicPr>
          <p:cNvPr id="53" name="Picture 52">
            <a:extLst>
              <a:ext uri="{FF2B5EF4-FFF2-40B4-BE49-F238E27FC236}">
                <a16:creationId xmlns:a16="http://schemas.microsoft.com/office/drawing/2014/main" id="{FC125A00-3F05-AFC9-20D9-9CF92A4E77B1}"/>
              </a:ext>
            </a:extLst>
          </p:cNvPr>
          <p:cNvPicPr>
            <a:picLocks noChangeAspect="1"/>
          </p:cNvPicPr>
          <p:nvPr/>
        </p:nvPicPr>
        <p:blipFill>
          <a:blip r:embed="rId3"/>
          <a:stretch>
            <a:fillRect/>
          </a:stretch>
        </p:blipFill>
        <p:spPr>
          <a:xfrm>
            <a:off x="-165332" y="2314389"/>
            <a:ext cx="12098992" cy="3357790"/>
          </a:xfrm>
          <a:prstGeom prst="rect">
            <a:avLst/>
          </a:prstGeom>
        </p:spPr>
      </p:pic>
    </p:spTree>
    <p:extLst>
      <p:ext uri="{BB962C8B-B14F-4D97-AF65-F5344CB8AC3E}">
        <p14:creationId xmlns:p14="http://schemas.microsoft.com/office/powerpoint/2010/main" val="4041961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26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4" name="Picture 3">
            <a:extLst>
              <a:ext uri="{FF2B5EF4-FFF2-40B4-BE49-F238E27FC236}">
                <a16:creationId xmlns:a16="http://schemas.microsoft.com/office/drawing/2014/main" id="{B909198C-8830-9544-8E4D-F86E80A40312}"/>
              </a:ext>
            </a:extLst>
          </p:cNvPr>
          <p:cNvPicPr>
            <a:picLocks noChangeAspect="1"/>
          </p:cNvPicPr>
          <p:nvPr/>
        </p:nvPicPr>
        <p:blipFill>
          <a:blip r:embed="rId3"/>
          <a:stretch>
            <a:fillRect/>
          </a:stretch>
        </p:blipFill>
        <p:spPr>
          <a:xfrm>
            <a:off x="6366769" y="1724873"/>
            <a:ext cx="4968705" cy="4323144"/>
          </a:xfrm>
          <a:prstGeom prst="rect">
            <a:avLst/>
          </a:prstGeom>
        </p:spPr>
      </p:pic>
      <p:pic>
        <p:nvPicPr>
          <p:cNvPr id="5" name="Picture 4">
            <a:extLst>
              <a:ext uri="{FF2B5EF4-FFF2-40B4-BE49-F238E27FC236}">
                <a16:creationId xmlns:a16="http://schemas.microsoft.com/office/drawing/2014/main" id="{B12DDD62-767D-214A-84A6-F2F2D3F05225}"/>
              </a:ext>
            </a:extLst>
          </p:cNvPr>
          <p:cNvPicPr>
            <a:picLocks noChangeAspect="1"/>
          </p:cNvPicPr>
          <p:nvPr/>
        </p:nvPicPr>
        <p:blipFill>
          <a:blip r:embed="rId4"/>
          <a:stretch>
            <a:fillRect/>
          </a:stretch>
        </p:blipFill>
        <p:spPr>
          <a:xfrm>
            <a:off x="1024128" y="2468301"/>
            <a:ext cx="4582448" cy="258959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3ABC0E1-99F6-664E-B63C-5DF3FB4038F0}"/>
              </a:ext>
            </a:extLst>
          </p:cNvPr>
          <p:cNvPicPr>
            <a:picLocks noChangeAspect="1"/>
          </p:cNvPicPr>
          <p:nvPr/>
        </p:nvPicPr>
        <p:blipFill>
          <a:blip r:embed="rId5"/>
          <a:stretch>
            <a:fillRect/>
          </a:stretch>
        </p:blipFill>
        <p:spPr>
          <a:xfrm>
            <a:off x="4485144" y="4532958"/>
            <a:ext cx="1001019" cy="313362"/>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u="sng" dirty="0">
                <a:hlinkClick r:id="rId3"/>
              </a:rPr>
              <a:t>https://events.linuxfoundation.org/r-medicine/attend/code-of-conduct/</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6109-873F-4849-971F-D3487A3D658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5977D705-4666-234A-ABA0-F72749C264ED}"/>
              </a:ext>
            </a:extLst>
          </p:cNvPr>
          <p:cNvSpPr>
            <a:spLocks noGrp="1"/>
          </p:cNvSpPr>
          <p:nvPr>
            <p:ph type="body" sz="quarter" idx="13"/>
          </p:nvPr>
        </p:nvSpPr>
        <p:spPr/>
        <p:txBody>
          <a:bodyPr>
            <a:normAutofit/>
          </a:bodyPr>
          <a:lstStyle/>
          <a:p>
            <a:r>
              <a:rPr lang="en-US" sz="4400" dirty="0"/>
              <a:t>Meet and greet! We will send you into breakout rooms, where you will have 10 minutes to meet your TA and 10-15 of your fellow participants.</a:t>
            </a:r>
          </a:p>
        </p:txBody>
      </p:sp>
    </p:spTree>
    <p:extLst>
      <p:ext uri="{BB962C8B-B14F-4D97-AF65-F5344CB8AC3E}">
        <p14:creationId xmlns:p14="http://schemas.microsoft.com/office/powerpoint/2010/main" val="2413176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grpSp>
        <p:nvGrpSpPr>
          <p:cNvPr id="4" name="Group 3">
            <a:extLst>
              <a:ext uri="{FF2B5EF4-FFF2-40B4-BE49-F238E27FC236}">
                <a16:creationId xmlns:a16="http://schemas.microsoft.com/office/drawing/2014/main" id="{B6744566-3774-C44B-3503-CA345E744D1D}"/>
              </a:ext>
            </a:extLst>
          </p:cNvPr>
          <p:cNvGrpSpPr/>
          <p:nvPr/>
        </p:nvGrpSpPr>
        <p:grpSpPr>
          <a:xfrm>
            <a:off x="1644694" y="2624704"/>
            <a:ext cx="8424508" cy="2292673"/>
            <a:chOff x="1644694" y="2624704"/>
            <a:chExt cx="8424508" cy="2292673"/>
          </a:xfrm>
        </p:grpSpPr>
        <p:sp>
          <p:nvSpPr>
            <p:cNvPr id="5" name="Google Shape;228;p35">
              <a:extLst>
                <a:ext uri="{FF2B5EF4-FFF2-40B4-BE49-F238E27FC236}">
                  <a16:creationId xmlns:a16="http://schemas.microsoft.com/office/drawing/2014/main" id="{570DBB2B-FC1E-A469-168F-6D434C57ABB8}"/>
                </a:ext>
              </a:extLst>
            </p:cNvPr>
            <p:cNvSpPr txBox="1"/>
            <p:nvPr/>
          </p:nvSpPr>
          <p:spPr>
            <a:xfrm>
              <a:off x="5739537" y="4020454"/>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Model</a:t>
              </a:r>
              <a:endParaRPr sz="1467" dirty="0"/>
            </a:p>
          </p:txBody>
        </p:sp>
        <p:sp>
          <p:nvSpPr>
            <p:cNvPr id="6" name="Google Shape;228;p35">
              <a:extLst>
                <a:ext uri="{FF2B5EF4-FFF2-40B4-BE49-F238E27FC236}">
                  <a16:creationId xmlns:a16="http://schemas.microsoft.com/office/drawing/2014/main" id="{3E9D0ADC-D063-F7EB-9166-0B3931211B32}"/>
                </a:ext>
              </a:extLst>
            </p:cNvPr>
            <p:cNvSpPr txBox="1"/>
            <p:nvPr/>
          </p:nvSpPr>
          <p:spPr>
            <a:xfrm>
              <a:off x="8126002" y="3361171"/>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Communicate</a:t>
              </a:r>
              <a:endParaRPr sz="1467" dirty="0"/>
            </a:p>
          </p:txBody>
        </p:sp>
        <p:sp>
          <p:nvSpPr>
            <p:cNvPr id="7" name="Google Shape;228;p35">
              <a:extLst>
                <a:ext uri="{FF2B5EF4-FFF2-40B4-BE49-F238E27FC236}">
                  <a16:creationId xmlns:a16="http://schemas.microsoft.com/office/drawing/2014/main" id="{8118A9D4-7BC0-B308-2A98-F6BAF4892C64}"/>
                </a:ext>
              </a:extLst>
            </p:cNvPr>
            <p:cNvSpPr txBox="1"/>
            <p:nvPr/>
          </p:nvSpPr>
          <p:spPr>
            <a:xfrm>
              <a:off x="1644694" y="3364852"/>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Import</a:t>
              </a:r>
              <a:endParaRPr sz="1467" dirty="0"/>
            </a:p>
          </p:txBody>
        </p:sp>
        <p:sp>
          <p:nvSpPr>
            <p:cNvPr id="8" name="Google Shape;228;p35">
              <a:extLst>
                <a:ext uri="{FF2B5EF4-FFF2-40B4-BE49-F238E27FC236}">
                  <a16:creationId xmlns:a16="http://schemas.microsoft.com/office/drawing/2014/main" id="{F9D92B07-6540-B480-01C3-6D2812786B15}"/>
                </a:ext>
              </a:extLst>
            </p:cNvPr>
            <p:cNvSpPr txBox="1"/>
            <p:nvPr/>
          </p:nvSpPr>
          <p:spPr>
            <a:xfrm>
              <a:off x="2918622" y="3366743"/>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Tidy</a:t>
              </a:r>
              <a:endParaRPr sz="1467" dirty="0"/>
            </a:p>
          </p:txBody>
        </p:sp>
        <p:sp>
          <p:nvSpPr>
            <p:cNvPr id="9" name="Rounded Rectangle 8">
              <a:extLst>
                <a:ext uri="{FF2B5EF4-FFF2-40B4-BE49-F238E27FC236}">
                  <a16:creationId xmlns:a16="http://schemas.microsoft.com/office/drawing/2014/main" id="{254FC2DD-21FA-C850-C99C-349A12C439C6}"/>
                </a:ext>
              </a:extLst>
            </p:cNvPr>
            <p:cNvSpPr/>
            <p:nvPr/>
          </p:nvSpPr>
          <p:spPr>
            <a:xfrm>
              <a:off x="4462691" y="2624704"/>
              <a:ext cx="3072043" cy="1969493"/>
            </a:xfrm>
            <a:prstGeom prst="roundRect">
              <a:avLst>
                <a:gd name="adj" fmla="val 7007"/>
              </a:avLst>
            </a:prstGeom>
            <a:solidFill>
              <a:srgbClr val="EEEEEE"/>
            </a:solidFill>
            <a:ln>
              <a:solidFill>
                <a:srgbClr val="EEE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Google Shape;197;p33">
              <a:extLst>
                <a:ext uri="{FF2B5EF4-FFF2-40B4-BE49-F238E27FC236}">
                  <a16:creationId xmlns:a16="http://schemas.microsoft.com/office/drawing/2014/main" id="{623C3CFA-F68A-87DF-6426-9B7F96C38C85}"/>
                </a:ext>
              </a:extLst>
            </p:cNvPr>
            <p:cNvCxnSpPr>
              <a:cxnSpLocks/>
            </p:cNvCxnSpPr>
            <p:nvPr/>
          </p:nvCxnSpPr>
          <p:spPr>
            <a:xfrm flipV="1">
              <a:off x="3061455" y="3541237"/>
              <a:ext cx="471454" cy="7072"/>
            </a:xfrm>
            <a:prstGeom prst="straightConnector1">
              <a:avLst/>
            </a:prstGeom>
            <a:noFill/>
            <a:ln w="25400" cap="flat" cmpd="sng">
              <a:solidFill>
                <a:schemeClr val="tx1"/>
              </a:solidFill>
              <a:prstDash val="solid"/>
              <a:round/>
              <a:headEnd type="none" w="med" len="med"/>
              <a:tailEnd type="triangle" w="lg" len="lg"/>
            </a:ln>
          </p:spPr>
        </p:cxnSp>
        <p:sp>
          <p:nvSpPr>
            <p:cNvPr id="11" name="Google Shape;228;p35">
              <a:extLst>
                <a:ext uri="{FF2B5EF4-FFF2-40B4-BE49-F238E27FC236}">
                  <a16:creationId xmlns:a16="http://schemas.microsoft.com/office/drawing/2014/main" id="{93E95B1A-34CC-E33E-F252-1D7B48FAB908}"/>
                </a:ext>
              </a:extLst>
            </p:cNvPr>
            <p:cNvSpPr txBox="1"/>
            <p:nvPr/>
          </p:nvSpPr>
          <p:spPr>
            <a:xfrm>
              <a:off x="4456573" y="3368243"/>
              <a:ext cx="1943200" cy="360133"/>
            </a:xfrm>
            <a:prstGeom prst="rect">
              <a:avLst/>
            </a:prstGeom>
            <a:noFill/>
            <a:ln>
              <a:noFill/>
            </a:ln>
          </p:spPr>
          <p:txBody>
            <a:bodyPr spcFirstLastPara="1" wrap="square" lIns="91433" tIns="45700" rIns="91433" bIns="45700" anchor="t" anchorCtr="0">
              <a:noAutofit/>
            </a:bodyPr>
            <a:lstStyle/>
            <a:p>
              <a:pPr algn="ctr"/>
              <a:r>
                <a:rPr lang="en" sz="1950" dirty="0">
                  <a:latin typeface="Arial"/>
                  <a:ea typeface="Arial"/>
                  <a:cs typeface="Arial"/>
                  <a:sym typeface="Arial"/>
                </a:rPr>
                <a:t>Transform</a:t>
              </a:r>
              <a:endParaRPr sz="1950" dirty="0"/>
            </a:p>
          </p:txBody>
        </p:sp>
        <p:sp>
          <p:nvSpPr>
            <p:cNvPr id="12" name="Google Shape;228;p35">
              <a:extLst>
                <a:ext uri="{FF2B5EF4-FFF2-40B4-BE49-F238E27FC236}">
                  <a16:creationId xmlns:a16="http://schemas.microsoft.com/office/drawing/2014/main" id="{30C6A069-126C-60D1-97CF-B2DA5DF3C571}"/>
                </a:ext>
              </a:extLst>
            </p:cNvPr>
            <p:cNvSpPr txBox="1"/>
            <p:nvPr/>
          </p:nvSpPr>
          <p:spPr>
            <a:xfrm>
              <a:off x="5885176" y="2660613"/>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Visualize</a:t>
              </a:r>
              <a:endParaRPr sz="1467" dirty="0"/>
            </a:p>
          </p:txBody>
        </p:sp>
        <p:sp>
          <p:nvSpPr>
            <p:cNvPr id="13" name="Google Shape;228;p35">
              <a:extLst>
                <a:ext uri="{FF2B5EF4-FFF2-40B4-BE49-F238E27FC236}">
                  <a16:creationId xmlns:a16="http://schemas.microsoft.com/office/drawing/2014/main" id="{39AAA777-E0D8-6812-B48B-2A08B048538B}"/>
                </a:ext>
              </a:extLst>
            </p:cNvPr>
            <p:cNvSpPr txBox="1"/>
            <p:nvPr/>
          </p:nvSpPr>
          <p:spPr>
            <a:xfrm>
              <a:off x="4082691" y="4557244"/>
              <a:ext cx="1943200" cy="360133"/>
            </a:xfrm>
            <a:prstGeom prst="rect">
              <a:avLst/>
            </a:prstGeom>
            <a:noFill/>
            <a:ln>
              <a:noFill/>
            </a:ln>
          </p:spPr>
          <p:txBody>
            <a:bodyPr spcFirstLastPara="1" wrap="square" lIns="91433" tIns="45700" rIns="91433" bIns="45700" anchor="t" anchorCtr="0">
              <a:noAutofit/>
            </a:bodyPr>
            <a:lstStyle/>
            <a:p>
              <a:pPr algn="ctr"/>
              <a:r>
                <a:rPr lang="en" sz="1600" b="1" dirty="0">
                  <a:latin typeface="Arial"/>
                  <a:ea typeface="Arial"/>
                  <a:cs typeface="Arial"/>
                  <a:sym typeface="Arial"/>
                </a:rPr>
                <a:t>Understand</a:t>
              </a:r>
              <a:endParaRPr sz="1400" b="1" dirty="0"/>
            </a:p>
          </p:txBody>
        </p:sp>
        <p:cxnSp>
          <p:nvCxnSpPr>
            <p:cNvPr id="14" name="Google Shape;197;p33">
              <a:extLst>
                <a:ext uri="{FF2B5EF4-FFF2-40B4-BE49-F238E27FC236}">
                  <a16:creationId xmlns:a16="http://schemas.microsoft.com/office/drawing/2014/main" id="{5F9AC2A4-C38B-6C5B-7037-14CC9A5722AF}"/>
                </a:ext>
              </a:extLst>
            </p:cNvPr>
            <p:cNvCxnSpPr>
              <a:cxnSpLocks/>
            </p:cNvCxnSpPr>
            <p:nvPr/>
          </p:nvCxnSpPr>
          <p:spPr>
            <a:xfrm>
              <a:off x="4213312" y="3555381"/>
              <a:ext cx="559604" cy="0"/>
            </a:xfrm>
            <a:prstGeom prst="straightConnector1">
              <a:avLst/>
            </a:prstGeom>
            <a:noFill/>
            <a:ln w="25400" cap="flat" cmpd="sng">
              <a:solidFill>
                <a:schemeClr val="tx1"/>
              </a:solidFill>
              <a:prstDash val="solid"/>
              <a:round/>
              <a:headEnd type="none" w="med" len="med"/>
              <a:tailEnd type="triangle" w="lg" len="lg"/>
            </a:ln>
          </p:spPr>
        </p:cxnSp>
        <p:cxnSp>
          <p:nvCxnSpPr>
            <p:cNvPr id="15" name="Google Shape;197;p33">
              <a:extLst>
                <a:ext uri="{FF2B5EF4-FFF2-40B4-BE49-F238E27FC236}">
                  <a16:creationId xmlns:a16="http://schemas.microsoft.com/office/drawing/2014/main" id="{6580564A-99A7-6F65-045C-BD2FDB7EC65D}"/>
                </a:ext>
              </a:extLst>
            </p:cNvPr>
            <p:cNvCxnSpPr>
              <a:cxnSpLocks/>
            </p:cNvCxnSpPr>
            <p:nvPr/>
          </p:nvCxnSpPr>
          <p:spPr>
            <a:xfrm>
              <a:off x="7556508" y="3555381"/>
              <a:ext cx="631528" cy="0"/>
            </a:xfrm>
            <a:prstGeom prst="straightConnector1">
              <a:avLst/>
            </a:prstGeom>
            <a:noFill/>
            <a:ln w="25400" cap="flat" cmpd="sng">
              <a:solidFill>
                <a:schemeClr val="tx1"/>
              </a:solidFill>
              <a:prstDash val="solid"/>
              <a:round/>
              <a:headEnd type="none" w="med" len="med"/>
              <a:tailEnd type="triangle" w="lg" len="lg"/>
            </a:ln>
          </p:spPr>
        </p:cxnSp>
        <p:sp>
          <p:nvSpPr>
            <p:cNvPr id="16" name="Freeform 15">
              <a:extLst>
                <a:ext uri="{FF2B5EF4-FFF2-40B4-BE49-F238E27FC236}">
                  <a16:creationId xmlns:a16="http://schemas.microsoft.com/office/drawing/2014/main" id="{1E951854-F827-1772-0B62-0ACCCD30F898}"/>
                </a:ext>
              </a:extLst>
            </p:cNvPr>
            <p:cNvSpPr/>
            <p:nvPr/>
          </p:nvSpPr>
          <p:spPr>
            <a:xfrm>
              <a:off x="7006936" y="3077633"/>
              <a:ext cx="257405" cy="872836"/>
            </a:xfrm>
            <a:custGeom>
              <a:avLst/>
              <a:gdLst>
                <a:gd name="connsiteX0" fmla="*/ 138546 w 257405"/>
                <a:gd name="connsiteY0" fmla="*/ 0 h 872836"/>
                <a:gd name="connsiteX1" fmla="*/ 252846 w 257405"/>
                <a:gd name="connsiteY1" fmla="*/ 436418 h 872836"/>
                <a:gd name="connsiteX2" fmla="*/ 0 w 257405"/>
                <a:gd name="connsiteY2" fmla="*/ 872836 h 872836"/>
              </a:gdLst>
              <a:ahLst/>
              <a:cxnLst>
                <a:cxn ang="0">
                  <a:pos x="connsiteX0" y="connsiteY0"/>
                </a:cxn>
                <a:cxn ang="0">
                  <a:pos x="connsiteX1" y="connsiteY1"/>
                </a:cxn>
                <a:cxn ang="0">
                  <a:pos x="connsiteX2" y="connsiteY2"/>
                </a:cxn>
              </a:cxnLst>
              <a:rect l="l" t="t" r="r" b="b"/>
              <a:pathLst>
                <a:path w="257405" h="872836">
                  <a:moveTo>
                    <a:pt x="138546" y="0"/>
                  </a:moveTo>
                  <a:cubicBezTo>
                    <a:pt x="207241" y="145472"/>
                    <a:pt x="275937" y="290945"/>
                    <a:pt x="252846" y="436418"/>
                  </a:cubicBezTo>
                  <a:cubicBezTo>
                    <a:pt x="229755" y="581891"/>
                    <a:pt x="114877" y="727363"/>
                    <a:pt x="0" y="872836"/>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835600D-2792-D87B-6E81-18B09D5765B6}"/>
                </a:ext>
              </a:extLst>
            </p:cNvPr>
            <p:cNvSpPr/>
            <p:nvPr/>
          </p:nvSpPr>
          <p:spPr>
            <a:xfrm>
              <a:off x="5549900" y="2947458"/>
              <a:ext cx="692150" cy="365125"/>
            </a:xfrm>
            <a:custGeom>
              <a:avLst/>
              <a:gdLst>
                <a:gd name="connsiteX0" fmla="*/ 0 w 692150"/>
                <a:gd name="connsiteY0" fmla="*/ 365125 h 365125"/>
                <a:gd name="connsiteX1" fmla="*/ 247650 w 692150"/>
                <a:gd name="connsiteY1" fmla="*/ 155575 h 365125"/>
                <a:gd name="connsiteX2" fmla="*/ 692150 w 692150"/>
                <a:gd name="connsiteY2" fmla="*/ 0 h 365125"/>
              </a:gdLst>
              <a:ahLst/>
              <a:cxnLst>
                <a:cxn ang="0">
                  <a:pos x="connsiteX0" y="connsiteY0"/>
                </a:cxn>
                <a:cxn ang="0">
                  <a:pos x="connsiteX1" y="connsiteY1"/>
                </a:cxn>
                <a:cxn ang="0">
                  <a:pos x="connsiteX2" y="connsiteY2"/>
                </a:cxn>
              </a:cxnLst>
              <a:rect l="l" t="t" r="r" b="b"/>
              <a:pathLst>
                <a:path w="692150" h="365125">
                  <a:moveTo>
                    <a:pt x="0" y="365125"/>
                  </a:moveTo>
                  <a:cubicBezTo>
                    <a:pt x="66146" y="290777"/>
                    <a:pt x="132292" y="216429"/>
                    <a:pt x="247650" y="155575"/>
                  </a:cubicBezTo>
                  <a:cubicBezTo>
                    <a:pt x="363008" y="94721"/>
                    <a:pt x="527579" y="47360"/>
                    <a:pt x="692150" y="0"/>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B447B4E7-2714-C9E1-4D0B-A5B915116DFA}"/>
                </a:ext>
              </a:extLst>
            </p:cNvPr>
            <p:cNvSpPr/>
            <p:nvPr/>
          </p:nvSpPr>
          <p:spPr>
            <a:xfrm>
              <a:off x="5369224" y="3836458"/>
              <a:ext cx="914101" cy="536252"/>
            </a:xfrm>
            <a:custGeom>
              <a:avLst/>
              <a:gdLst>
                <a:gd name="connsiteX0" fmla="*/ 914101 w 914101"/>
                <a:gd name="connsiteY0" fmla="*/ 482600 h 536252"/>
                <a:gd name="connsiteX1" fmla="*/ 545801 w 914101"/>
                <a:gd name="connsiteY1" fmla="*/ 530225 h 536252"/>
                <a:gd name="connsiteX2" fmla="*/ 72726 w 914101"/>
                <a:gd name="connsiteY2" fmla="*/ 361950 h 536252"/>
                <a:gd name="connsiteX3" fmla="*/ 9226 w 914101"/>
                <a:gd name="connsiteY3" fmla="*/ 0 h 536252"/>
              </a:gdLst>
              <a:ahLst/>
              <a:cxnLst>
                <a:cxn ang="0">
                  <a:pos x="connsiteX0" y="connsiteY0"/>
                </a:cxn>
                <a:cxn ang="0">
                  <a:pos x="connsiteX1" y="connsiteY1"/>
                </a:cxn>
                <a:cxn ang="0">
                  <a:pos x="connsiteX2" y="connsiteY2"/>
                </a:cxn>
                <a:cxn ang="0">
                  <a:pos x="connsiteX3" y="connsiteY3"/>
                </a:cxn>
              </a:cxnLst>
              <a:rect l="l" t="t" r="r" b="b"/>
              <a:pathLst>
                <a:path w="914101" h="536252">
                  <a:moveTo>
                    <a:pt x="914101" y="482600"/>
                  </a:moveTo>
                  <a:cubicBezTo>
                    <a:pt x="800065" y="516466"/>
                    <a:pt x="686030" y="550333"/>
                    <a:pt x="545801" y="530225"/>
                  </a:cubicBezTo>
                  <a:cubicBezTo>
                    <a:pt x="405572" y="510117"/>
                    <a:pt x="162155" y="450321"/>
                    <a:pt x="72726" y="361950"/>
                  </a:cubicBezTo>
                  <a:cubicBezTo>
                    <a:pt x="-16703" y="273579"/>
                    <a:pt x="-3739" y="136789"/>
                    <a:pt x="9226" y="0"/>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28;p35">
              <a:extLst>
                <a:ext uri="{FF2B5EF4-FFF2-40B4-BE49-F238E27FC236}">
                  <a16:creationId xmlns:a16="http://schemas.microsoft.com/office/drawing/2014/main" id="{572CBB6D-29AE-A855-3F38-2CBE0F1A7F45}"/>
                </a:ext>
              </a:extLst>
            </p:cNvPr>
            <p:cNvSpPr txBox="1"/>
            <p:nvPr/>
          </p:nvSpPr>
          <p:spPr>
            <a:xfrm>
              <a:off x="5738355" y="4013381"/>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Model</a:t>
              </a:r>
              <a:endParaRPr sz="1467" dirty="0"/>
            </a:p>
          </p:txBody>
        </p:sp>
      </p:grpSp>
    </p:spTree>
    <p:extLst>
      <p:ext uri="{BB962C8B-B14F-4D97-AF65-F5344CB8AC3E}">
        <p14:creationId xmlns:p14="http://schemas.microsoft.com/office/powerpoint/2010/main" val="202683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6" name="Picture 5" descr="A person wearing glasses&#10;&#10;Description automatically generated with low confidence">
            <a:extLst>
              <a:ext uri="{FF2B5EF4-FFF2-40B4-BE49-F238E27FC236}">
                <a16:creationId xmlns:a16="http://schemas.microsoft.com/office/drawing/2014/main" id="{B6F10CB1-586A-0D9D-8224-A9ABB1AAE834}"/>
              </a:ext>
            </a:extLst>
          </p:cNvPr>
          <p:cNvPicPr>
            <a:picLocks noChangeAspect="1"/>
          </p:cNvPicPr>
          <p:nvPr/>
        </p:nvPicPr>
        <p:blipFill>
          <a:blip r:embed="rId4"/>
          <a:stretch>
            <a:fillRect/>
          </a:stretch>
        </p:blipFill>
        <p:spPr>
          <a:xfrm>
            <a:off x="756250" y="1468804"/>
            <a:ext cx="4178300" cy="4178300"/>
          </a:xfrm>
          <a:prstGeom prst="rect">
            <a:avLst/>
          </a:prstGeom>
        </p:spPr>
      </p:pic>
    </p:spTree>
    <p:extLst>
      <p:ext uri="{BB962C8B-B14F-4D97-AF65-F5344CB8AC3E}">
        <p14:creationId xmlns:p14="http://schemas.microsoft.com/office/powerpoint/2010/main" val="222523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1338"/>
          <a:stretch/>
        </p:blipFill>
        <p:spPr>
          <a:xfrm>
            <a:off x="5792547" y="5134023"/>
            <a:ext cx="1769960" cy="1317861"/>
          </a:xfrm>
          <a:prstGeom prst="rect">
            <a:avLst/>
          </a:prstGeom>
        </p:spPr>
      </p:pic>
      <p:pic>
        <p:nvPicPr>
          <p:cNvPr id="6" name="Picture 5">
            <a:extLst>
              <a:ext uri="{FF2B5EF4-FFF2-40B4-BE49-F238E27FC236}">
                <a16:creationId xmlns:a16="http://schemas.microsoft.com/office/drawing/2014/main" id="{5A683FD4-58BE-F146-8494-5C5287634B7C}"/>
              </a:ext>
            </a:extLst>
          </p:cNvPr>
          <p:cNvPicPr>
            <a:picLocks noChangeAspect="1"/>
          </p:cNvPicPr>
          <p:nvPr/>
        </p:nvPicPr>
        <p:blipFill>
          <a:blip r:embed="rId4"/>
          <a:stretch>
            <a:fillRect/>
          </a:stretch>
        </p:blipFill>
        <p:spPr>
          <a:xfrm>
            <a:off x="8408785" y="5134023"/>
            <a:ext cx="2085837" cy="1370693"/>
          </a:xfrm>
          <a:prstGeom prst="rect">
            <a:avLst/>
          </a:prstGeom>
        </p:spPr>
      </p:pic>
      <p:pic>
        <p:nvPicPr>
          <p:cNvPr id="7" name="Picture 6">
            <a:extLst>
              <a:ext uri="{FF2B5EF4-FFF2-40B4-BE49-F238E27FC236}">
                <a16:creationId xmlns:a16="http://schemas.microsoft.com/office/drawing/2014/main" id="{1FE9C913-0BDC-3344-BA80-D1489C82E018}"/>
              </a:ext>
            </a:extLst>
          </p:cNvPr>
          <p:cNvPicPr>
            <a:picLocks noChangeAspect="1"/>
          </p:cNvPicPr>
          <p:nvPr/>
        </p:nvPicPr>
        <p:blipFill rotWithShape="1">
          <a:blip r:embed="rId5"/>
          <a:srcRect t="30727" b="33186"/>
          <a:stretch/>
        </p:blipFill>
        <p:spPr>
          <a:xfrm>
            <a:off x="2020710" y="5304489"/>
            <a:ext cx="2925559" cy="1055739"/>
          </a:xfrm>
          <a:prstGeom prst="rect">
            <a:avLst/>
          </a:prstGeom>
        </p:spPr>
      </p:pic>
      <p:pic>
        <p:nvPicPr>
          <p:cNvPr id="2" name="Picture 1">
            <a:extLst>
              <a:ext uri="{FF2B5EF4-FFF2-40B4-BE49-F238E27FC236}">
                <a16:creationId xmlns:a16="http://schemas.microsoft.com/office/drawing/2014/main" id="{60A68746-67EE-7C49-9CD2-F08F65887DB2}"/>
              </a:ext>
            </a:extLst>
          </p:cNvPr>
          <p:cNvPicPr>
            <a:picLocks noChangeAspect="1"/>
          </p:cNvPicPr>
          <p:nvPr/>
        </p:nvPicPr>
        <p:blipFill>
          <a:blip r:embed="rId6"/>
          <a:stretch>
            <a:fillRect/>
          </a:stretch>
        </p:blipFill>
        <p:spPr>
          <a:xfrm>
            <a:off x="1738627" y="786727"/>
            <a:ext cx="3517606" cy="4032879"/>
          </a:xfrm>
          <a:prstGeom prst="rect">
            <a:avLst/>
          </a:prstGeom>
        </p:spPr>
      </p:pic>
      <p:pic>
        <p:nvPicPr>
          <p:cNvPr id="9" name="Picture 8">
            <a:extLst>
              <a:ext uri="{FF2B5EF4-FFF2-40B4-BE49-F238E27FC236}">
                <a16:creationId xmlns:a16="http://schemas.microsoft.com/office/drawing/2014/main" id="{7F1136C2-4AF3-4942-9927-F94F471F2FEA}"/>
              </a:ext>
            </a:extLst>
          </p:cNvPr>
          <p:cNvPicPr>
            <a:picLocks noChangeAspect="1"/>
          </p:cNvPicPr>
          <p:nvPr/>
        </p:nvPicPr>
        <p:blipFill>
          <a:blip r:embed="rId7"/>
          <a:stretch>
            <a:fillRect/>
          </a:stretch>
        </p:blipFill>
        <p:spPr>
          <a:xfrm>
            <a:off x="6469544" y="1299017"/>
            <a:ext cx="1349283" cy="1574164"/>
          </a:xfrm>
          <a:prstGeom prst="rect">
            <a:avLst/>
          </a:prstGeom>
        </p:spPr>
      </p:pic>
      <p:pic>
        <p:nvPicPr>
          <p:cNvPr id="10" name="Picture 9">
            <a:extLst>
              <a:ext uri="{FF2B5EF4-FFF2-40B4-BE49-F238E27FC236}">
                <a16:creationId xmlns:a16="http://schemas.microsoft.com/office/drawing/2014/main" id="{85E32205-5FD9-DE4D-B54E-C8F4D07ABED9}"/>
              </a:ext>
            </a:extLst>
          </p:cNvPr>
          <p:cNvPicPr>
            <a:picLocks noChangeAspect="1"/>
          </p:cNvPicPr>
          <p:nvPr/>
        </p:nvPicPr>
        <p:blipFill>
          <a:blip r:embed="rId8"/>
          <a:stretch>
            <a:fillRect/>
          </a:stretch>
        </p:blipFill>
        <p:spPr>
          <a:xfrm>
            <a:off x="8581681" y="1310592"/>
            <a:ext cx="1349283" cy="1562589"/>
          </a:xfrm>
          <a:prstGeom prst="rect">
            <a:avLst/>
          </a:prstGeom>
        </p:spPr>
      </p:pic>
      <p:pic>
        <p:nvPicPr>
          <p:cNvPr id="11" name="Picture 10">
            <a:extLst>
              <a:ext uri="{FF2B5EF4-FFF2-40B4-BE49-F238E27FC236}">
                <a16:creationId xmlns:a16="http://schemas.microsoft.com/office/drawing/2014/main" id="{FA7136B9-9AF5-8446-B934-842F104A04A7}"/>
              </a:ext>
            </a:extLst>
          </p:cNvPr>
          <p:cNvPicPr>
            <a:picLocks noChangeAspect="1"/>
          </p:cNvPicPr>
          <p:nvPr/>
        </p:nvPicPr>
        <p:blipFill>
          <a:blip r:embed="rId9"/>
          <a:stretch>
            <a:fillRect/>
          </a:stretch>
        </p:blipFill>
        <p:spPr>
          <a:xfrm>
            <a:off x="7302230" y="3395133"/>
            <a:ext cx="1617822" cy="1373267"/>
          </a:xfrm>
          <a:prstGeom prst="rect">
            <a:avLst/>
          </a:prstGeom>
        </p:spPr>
      </p:pic>
    </p:spTree>
    <p:extLst>
      <p:ext uri="{BB962C8B-B14F-4D97-AF65-F5344CB8AC3E}">
        <p14:creationId xmlns:p14="http://schemas.microsoft.com/office/powerpoint/2010/main" val="171590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Joe</a:t>
              </a:r>
            </a:p>
          </p:txBody>
        </p:sp>
      </p:grpSp>
      <p:pic>
        <p:nvPicPr>
          <p:cNvPr id="7" name="Picture 6" descr="A person wearing glasses&#10;&#10;Description automatically generated with low confidence">
            <a:extLst>
              <a:ext uri="{FF2B5EF4-FFF2-40B4-BE49-F238E27FC236}">
                <a16:creationId xmlns:a16="http://schemas.microsoft.com/office/drawing/2014/main" id="{65E60FD1-7F68-D4CB-1ACE-B624557CEE3C}"/>
              </a:ext>
            </a:extLst>
          </p:cNvPr>
          <p:cNvPicPr>
            <a:picLocks noChangeAspect="1"/>
          </p:cNvPicPr>
          <p:nvPr/>
        </p:nvPicPr>
        <p:blipFill>
          <a:blip r:embed="rId4"/>
          <a:stretch>
            <a:fillRect/>
          </a:stretch>
        </p:blipFill>
        <p:spPr>
          <a:xfrm>
            <a:off x="496571" y="1350066"/>
            <a:ext cx="4493050" cy="4297700"/>
          </a:xfrm>
          <a:prstGeom prst="rect">
            <a:avLst/>
          </a:prstGeom>
        </p:spPr>
      </p:pic>
    </p:spTree>
    <p:extLst>
      <p:ext uri="{BB962C8B-B14F-4D97-AF65-F5344CB8AC3E}">
        <p14:creationId xmlns:p14="http://schemas.microsoft.com/office/powerpoint/2010/main" val="76490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Patrick</a:t>
              </a:r>
            </a:p>
          </p:txBody>
        </p:sp>
      </p:grpSp>
      <p:pic>
        <p:nvPicPr>
          <p:cNvPr id="7" name="Picture 6" descr="A person smiling for the camera&#10;&#10;Description automatically generated with medium confidence">
            <a:extLst>
              <a:ext uri="{FF2B5EF4-FFF2-40B4-BE49-F238E27FC236}">
                <a16:creationId xmlns:a16="http://schemas.microsoft.com/office/drawing/2014/main" id="{502EE65D-429B-0E6A-15A5-D7F7B6881316}"/>
              </a:ext>
            </a:extLst>
          </p:cNvPr>
          <p:cNvPicPr>
            <a:picLocks noChangeAspect="1"/>
          </p:cNvPicPr>
          <p:nvPr/>
        </p:nvPicPr>
        <p:blipFill>
          <a:blip r:embed="rId4"/>
          <a:stretch>
            <a:fillRect/>
          </a:stretch>
        </p:blipFill>
        <p:spPr>
          <a:xfrm>
            <a:off x="545357" y="1413956"/>
            <a:ext cx="4389193" cy="4389193"/>
          </a:xfrm>
          <a:prstGeom prst="rect">
            <a:avLst/>
          </a:prstGeom>
        </p:spPr>
      </p:pic>
    </p:spTree>
    <p:extLst>
      <p:ext uri="{BB962C8B-B14F-4D97-AF65-F5344CB8AC3E}">
        <p14:creationId xmlns:p14="http://schemas.microsoft.com/office/powerpoint/2010/main" val="1705665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p:txBody>
          <a:bodyPr/>
          <a:lstStyle/>
          <a:p>
            <a:r>
              <a:rPr lang="en-US" dirty="0"/>
              <a:t>Introducing the TAs!</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1024127" y="1512277"/>
            <a:ext cx="10190720" cy="4797083"/>
          </a:xfrm>
        </p:spPr>
        <p:txBody>
          <a:bodyPr>
            <a:normAutofit/>
          </a:bodyPr>
          <a:lstStyle/>
          <a:p>
            <a:pPr algn="ctr"/>
            <a:endParaRPr lang="en-US" sz="4000" dirty="0"/>
          </a:p>
          <a:p>
            <a:pPr algn="ctr"/>
            <a:r>
              <a:rPr lang="en-US" sz="4000" dirty="0"/>
              <a:t>Rich Hanna</a:t>
            </a:r>
          </a:p>
          <a:p>
            <a:pPr algn="ctr"/>
            <a:r>
              <a:rPr lang="en-US" sz="4000" dirty="0"/>
              <a:t>Jaclyn Janis</a:t>
            </a:r>
          </a:p>
          <a:p>
            <a:pPr algn="ctr"/>
            <a:endParaRPr lang="en-US" sz="2800" dirty="0"/>
          </a:p>
        </p:txBody>
      </p:sp>
    </p:spTree>
    <p:extLst>
      <p:ext uri="{BB962C8B-B14F-4D97-AF65-F5344CB8AC3E}">
        <p14:creationId xmlns:p14="http://schemas.microsoft.com/office/powerpoint/2010/main" val="1871513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Technology</a:t>
            </a:r>
          </a:p>
        </p:txBody>
      </p:sp>
    </p:spTree>
    <p:extLst>
      <p:ext uri="{BB962C8B-B14F-4D97-AF65-F5344CB8AC3E}">
        <p14:creationId xmlns:p14="http://schemas.microsoft.com/office/powerpoint/2010/main" val="87249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9BD-C2A8-1447-9397-55563AAF5767}"/>
              </a:ext>
            </a:extLst>
          </p:cNvPr>
          <p:cNvSpPr>
            <a:spLocks noGrp="1"/>
          </p:cNvSpPr>
          <p:nvPr>
            <p:ph type="title"/>
          </p:nvPr>
        </p:nvSpPr>
        <p:spPr/>
        <p:txBody>
          <a:bodyPr/>
          <a:lstStyle/>
          <a:p>
            <a:r>
              <a:rPr lang="en-US" dirty="0"/>
              <a:t>Main session   vs   Breakout rooms</a:t>
            </a:r>
          </a:p>
        </p:txBody>
      </p:sp>
      <p:pic>
        <p:nvPicPr>
          <p:cNvPr id="5" name="Picture 4" descr="Zoom | PortfolioSolutions">
            <a:extLst>
              <a:ext uri="{FF2B5EF4-FFF2-40B4-BE49-F238E27FC236}">
                <a16:creationId xmlns:a16="http://schemas.microsoft.com/office/drawing/2014/main" id="{6B065899-7863-5C48-8528-79CCC148019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2304487" y="1827307"/>
            <a:ext cx="2068033" cy="268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Zoom | PortfolioSolutions">
            <a:extLst>
              <a:ext uri="{FF2B5EF4-FFF2-40B4-BE49-F238E27FC236}">
                <a16:creationId xmlns:a16="http://schemas.microsoft.com/office/drawing/2014/main" id="{4F3515C7-4F6E-3346-B83D-C7C424D5FC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Zoom | PortfolioSolutions">
            <a:extLst>
              <a:ext uri="{FF2B5EF4-FFF2-40B4-BE49-F238E27FC236}">
                <a16:creationId xmlns:a16="http://schemas.microsoft.com/office/drawing/2014/main" id="{70066F5F-058F-F045-BB20-2FEA4E4001D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oom | PortfolioSolutions">
            <a:extLst>
              <a:ext uri="{FF2B5EF4-FFF2-40B4-BE49-F238E27FC236}">
                <a16:creationId xmlns:a16="http://schemas.microsoft.com/office/drawing/2014/main" id="{808E43EE-7197-5C45-A15E-E27DAE29F34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Zoom | PortfolioSolutions">
            <a:extLst>
              <a:ext uri="{FF2B5EF4-FFF2-40B4-BE49-F238E27FC236}">
                <a16:creationId xmlns:a16="http://schemas.microsoft.com/office/drawing/2014/main" id="{DDAFEE1A-0200-F04A-9C5E-1BF5034C318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Zoom | PortfolioSolutions">
            <a:extLst>
              <a:ext uri="{FF2B5EF4-FFF2-40B4-BE49-F238E27FC236}">
                <a16:creationId xmlns:a16="http://schemas.microsoft.com/office/drawing/2014/main" id="{AB617DFE-ABDF-BF43-9215-D2A9CA0719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Zoom | PortfolioSolutions">
            <a:extLst>
              <a:ext uri="{FF2B5EF4-FFF2-40B4-BE49-F238E27FC236}">
                <a16:creationId xmlns:a16="http://schemas.microsoft.com/office/drawing/2014/main" id="{91435B54-0B03-9243-8521-C9E7A2859E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Zoom | PortfolioSolutions">
            <a:extLst>
              <a:ext uri="{FF2B5EF4-FFF2-40B4-BE49-F238E27FC236}">
                <a16:creationId xmlns:a16="http://schemas.microsoft.com/office/drawing/2014/main" id="{324A5CB9-3F70-9149-B09C-DAE39640B3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Zoom | PortfolioSolutions">
            <a:extLst>
              <a:ext uri="{FF2B5EF4-FFF2-40B4-BE49-F238E27FC236}">
                <a16:creationId xmlns:a16="http://schemas.microsoft.com/office/drawing/2014/main" id="{7047A5FC-EEF8-1744-9BE8-6BDDC4763BC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Zoom | PortfolioSolutions">
            <a:extLst>
              <a:ext uri="{FF2B5EF4-FFF2-40B4-BE49-F238E27FC236}">
                <a16:creationId xmlns:a16="http://schemas.microsoft.com/office/drawing/2014/main" id="{64B9913F-D0A2-9F40-956E-A39E207B3D7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3607007"/>
            <a:ext cx="689344" cy="896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DC7652-63E1-794E-951E-6FC0A89975BF}"/>
              </a:ext>
            </a:extLst>
          </p:cNvPr>
          <p:cNvSpPr txBox="1"/>
          <p:nvPr/>
        </p:nvSpPr>
        <p:spPr>
          <a:xfrm>
            <a:off x="1430215" y="4630615"/>
            <a:ext cx="3997570" cy="1938992"/>
          </a:xfrm>
          <a:prstGeom prst="rect">
            <a:avLst/>
          </a:prstGeom>
          <a:noFill/>
        </p:spPr>
        <p:txBody>
          <a:bodyPr wrap="square" rtlCol="0">
            <a:spAutoFit/>
          </a:bodyPr>
          <a:lstStyle/>
          <a:p>
            <a:pPr algn="ctr"/>
            <a:r>
              <a:rPr lang="en-US" sz="3600" b="1" dirty="0"/>
              <a:t>Webinar-style</a:t>
            </a:r>
          </a:p>
          <a:p>
            <a:pPr algn="ctr"/>
            <a:r>
              <a:rPr lang="en-US" sz="2800" dirty="0"/>
              <a:t>100+ participants</a:t>
            </a:r>
          </a:p>
          <a:p>
            <a:pPr algn="ctr"/>
            <a:r>
              <a:rPr lang="en-US" sz="2800" dirty="0"/>
              <a:t>Mic off</a:t>
            </a:r>
          </a:p>
          <a:p>
            <a:pPr algn="ctr"/>
            <a:r>
              <a:rPr lang="en-US" sz="2800" dirty="0"/>
              <a:t>Camera off</a:t>
            </a:r>
          </a:p>
        </p:txBody>
      </p:sp>
      <p:sp>
        <p:nvSpPr>
          <p:cNvPr id="25" name="TextBox 24">
            <a:extLst>
              <a:ext uri="{FF2B5EF4-FFF2-40B4-BE49-F238E27FC236}">
                <a16:creationId xmlns:a16="http://schemas.microsoft.com/office/drawing/2014/main" id="{0DAE76AC-FEC9-A44C-98B8-718BEFF73763}"/>
              </a:ext>
            </a:extLst>
          </p:cNvPr>
          <p:cNvSpPr txBox="1"/>
          <p:nvPr/>
        </p:nvSpPr>
        <p:spPr>
          <a:xfrm>
            <a:off x="6019330" y="4630615"/>
            <a:ext cx="3997570" cy="2369880"/>
          </a:xfrm>
          <a:prstGeom prst="rect">
            <a:avLst/>
          </a:prstGeom>
          <a:noFill/>
        </p:spPr>
        <p:txBody>
          <a:bodyPr wrap="square" rtlCol="0">
            <a:spAutoFit/>
          </a:bodyPr>
          <a:lstStyle/>
          <a:p>
            <a:pPr algn="ctr"/>
            <a:r>
              <a:rPr lang="en-US" sz="3600" b="1" dirty="0"/>
              <a:t>Meeting-style</a:t>
            </a:r>
          </a:p>
          <a:p>
            <a:pPr algn="ctr"/>
            <a:r>
              <a:rPr lang="en-US" sz="2800" dirty="0"/>
              <a:t>10-15 participants / room</a:t>
            </a:r>
          </a:p>
          <a:p>
            <a:pPr algn="ctr"/>
            <a:r>
              <a:rPr lang="en-US" sz="2800" dirty="0"/>
              <a:t>Mic on</a:t>
            </a:r>
          </a:p>
          <a:p>
            <a:pPr algn="ctr"/>
            <a:r>
              <a:rPr lang="en-US" sz="2800" dirty="0"/>
              <a:t>Camera optional</a:t>
            </a:r>
          </a:p>
          <a:p>
            <a:pPr algn="ctr"/>
            <a:endParaRPr lang="en-US" sz="2800" dirty="0"/>
          </a:p>
        </p:txBody>
      </p:sp>
    </p:spTree>
    <p:extLst>
      <p:ext uri="{BB962C8B-B14F-4D97-AF65-F5344CB8AC3E}">
        <p14:creationId xmlns:p14="http://schemas.microsoft.com/office/powerpoint/2010/main" val="3448744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pic>
        <p:nvPicPr>
          <p:cNvPr id="2" name="Picture 1">
            <a:extLst>
              <a:ext uri="{FF2B5EF4-FFF2-40B4-BE49-F238E27FC236}">
                <a16:creationId xmlns:a16="http://schemas.microsoft.com/office/drawing/2014/main" id="{4553EA14-61B0-0F53-0D1E-BAE8890D44E5}"/>
              </a:ext>
            </a:extLst>
          </p:cNvPr>
          <p:cNvPicPr>
            <a:picLocks noChangeAspect="1"/>
          </p:cNvPicPr>
          <p:nvPr/>
        </p:nvPicPr>
        <p:blipFill>
          <a:blip r:embed="rId6"/>
          <a:stretch>
            <a:fillRect/>
          </a:stretch>
        </p:blipFill>
        <p:spPr>
          <a:xfrm>
            <a:off x="1135155" y="1089958"/>
            <a:ext cx="7538197" cy="4226715"/>
          </a:xfrm>
          <a:prstGeom prst="rect">
            <a:avLst/>
          </a:prstGeom>
        </p:spPr>
      </p:pic>
    </p:spTree>
    <p:extLst>
      <p:ext uri="{BB962C8B-B14F-4D97-AF65-F5344CB8AC3E}">
        <p14:creationId xmlns:p14="http://schemas.microsoft.com/office/powerpoint/2010/main" val="244872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12577</TotalTime>
  <Words>1245</Words>
  <Application>Microsoft Macintosh PowerPoint</Application>
  <PresentationFormat>Widescreen</PresentationFormat>
  <Paragraphs>115</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Marker Felt Thin</vt:lpstr>
      <vt:lpstr>Tw Cen MT</vt:lpstr>
      <vt:lpstr>Tw Cen MT Condensed</vt:lpstr>
      <vt:lpstr>Wingdings 3</vt:lpstr>
      <vt:lpstr>Integral</vt:lpstr>
      <vt:lpstr>Welcome to R/Medicine 101: Intro to R for Clinical Data</vt:lpstr>
      <vt:lpstr>PowerPoint Presentation</vt:lpstr>
      <vt:lpstr>PowerPoint Presentation</vt:lpstr>
      <vt:lpstr>PowerPoint Presentation</vt:lpstr>
      <vt:lpstr>PowerPoint Presentation</vt:lpstr>
      <vt:lpstr>Introducing the TAs!</vt:lpstr>
      <vt:lpstr>Orientation to the Technology</vt:lpstr>
      <vt:lpstr>Main session   vs   Breakout rooms</vt:lpstr>
      <vt:lpstr>PowerPoint Presentation</vt:lpstr>
      <vt:lpstr>Non-verbal feedback</vt:lpstr>
      <vt:lpstr>Chat window</vt:lpstr>
      <vt:lpstr>Your Turn #1</vt:lpstr>
      <vt:lpstr>Orientation to the Course</vt:lpstr>
      <vt:lpstr>The Data Analysis Pipeline</vt:lpstr>
      <vt:lpstr>Lecture slides</vt:lpstr>
      <vt:lpstr>Timed interactive coding exercises</vt:lpstr>
      <vt:lpstr>Code of Conduct</vt:lpstr>
      <vt:lpstr>Your Turn #2</vt:lpstr>
      <vt:lpstr>The Data Analysis Pipeline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598</cp:revision>
  <cp:lastPrinted>2019-02-19T22:36:37Z</cp:lastPrinted>
  <dcterms:created xsi:type="dcterms:W3CDTF">2018-02-01T22:00:01Z</dcterms:created>
  <dcterms:modified xsi:type="dcterms:W3CDTF">2022-08-15T22:48:25Z</dcterms:modified>
</cp:coreProperties>
</file>